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5AD75-FE2B-4F8E-9411-598E7DFFADB2}" type="datetimeFigureOut">
              <a:rPr lang="en-GB" smtClean="0"/>
              <a:t>20/12/2023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DAAF8-1246-4108-9A8E-718A6D6A97D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84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Q16 – controls current between INPUT and OUTPUT and so the output voltage</a:t>
            </a:r>
          </a:p>
          <a:p>
            <a:r>
              <a:rPr lang="en-GB" dirty="0"/>
              <a:t>Yellow – bandgap reference (keeps the voltage stable): error signal from bandgap fed to Q7 and the orange part (amplifier)</a:t>
            </a:r>
          </a:p>
          <a:p>
            <a:r>
              <a:rPr lang="en-GB" dirty="0"/>
              <a:t>Amplified signal controls Q15 which itself controls Q16 -&gt; feedback</a:t>
            </a:r>
          </a:p>
          <a:p>
            <a:r>
              <a:rPr lang="en-GB" dirty="0"/>
              <a:t>Green part – start-up circuit (initial current for the bandgap)</a:t>
            </a:r>
          </a:p>
          <a:p>
            <a:r>
              <a:rPr lang="en-GB" dirty="0"/>
              <a:t>Q13 – protection from overheat</a:t>
            </a:r>
          </a:p>
          <a:p>
            <a:r>
              <a:rPr lang="en-GB" dirty="0"/>
              <a:t>Q19 – overvoltage protection </a:t>
            </a:r>
            <a:r>
              <a:rPr lang="en-GB"/>
              <a:t>from input</a:t>
            </a:r>
            <a:endParaRPr lang="en-GB" dirty="0"/>
          </a:p>
          <a:p>
            <a:r>
              <a:rPr lang="en-GB" dirty="0"/>
              <a:t>Q14 – overcurrent protection from output</a:t>
            </a:r>
          </a:p>
          <a:p>
            <a:r>
              <a:rPr lang="en-GB" dirty="0"/>
              <a:t>Blue part (voltage divider), sets output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DAAF8-1246-4108-9A8E-718A6D6A97D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89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Decoupling capacitors: at frequency of the noise they have very low impedance and drive the noisy components to GND</a:t>
            </a:r>
          </a:p>
          <a:p>
            <a:r>
              <a:rPr lang="en-GB" dirty="0"/>
              <a:t>	Capacitor at input: required if IC placed far from the rectifier</a:t>
            </a:r>
          </a:p>
          <a:p>
            <a:r>
              <a:rPr lang="en-GB" dirty="0"/>
              <a:t>	Capacitor at output: helps the </a:t>
            </a:r>
            <a:r>
              <a:rPr lang="en-GB"/>
              <a:t>transient response (reduces </a:t>
            </a:r>
            <a:r>
              <a:rPr lang="en-GB" dirty="0"/>
              <a:t>rise/fall times </a:t>
            </a:r>
            <a:r>
              <a:rPr lang="en-GB"/>
              <a:t>and overshoot)</a:t>
            </a:r>
            <a:endParaRPr lang="en-GB" dirty="0"/>
          </a:p>
          <a:p>
            <a:r>
              <a:rPr lang="en-GB" dirty="0"/>
              <a:t>Diode: prevents reverse biasing of the series pass transistor if the output voltage goes higher than the input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DAAF8-1246-4108-9A8E-718A6D6A97D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8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0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5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2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5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4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1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6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65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6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8" name="Picture 47" descr="Electronics protoboard">
            <a:extLst>
              <a:ext uri="{FF2B5EF4-FFF2-40B4-BE49-F238E27FC236}">
                <a16:creationId xmlns:a16="http://schemas.microsoft.com/office/drawing/2014/main" id="{302D5D21-2DAC-4658-5533-34F6EE97F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999" r="-1" b="-1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0D5E1-832E-ACF9-3D3A-733E00CD6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268216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Power supply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34316-6EDE-BB00-9575-E7106A06C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674327"/>
            <a:ext cx="9339075" cy="13802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Vlad Veliciu</a:t>
            </a:r>
          </a:p>
        </p:txBody>
      </p:sp>
    </p:spTree>
    <p:extLst>
      <p:ext uri="{BB962C8B-B14F-4D97-AF65-F5344CB8AC3E}">
        <p14:creationId xmlns:p14="http://schemas.microsoft.com/office/powerpoint/2010/main" val="254328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F488-4151-094A-DE0E-86A591CB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Series voltage regulator -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878B00-6D24-195E-4F20-ADFE12303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48" y="2423351"/>
            <a:ext cx="4171429" cy="514286"/>
          </a:xfrm>
          <a:prstGeom prst="rect">
            <a:avLst/>
          </a:prstGeom>
        </p:spPr>
      </p:pic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7EF8178-11DC-05CE-7F9E-C47E1AF09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72" y="2898524"/>
            <a:ext cx="11029214" cy="37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0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0D77-C29F-D820-B5CA-86F97860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79" y="90951"/>
            <a:ext cx="10325000" cy="1442463"/>
          </a:xfrm>
        </p:spPr>
        <p:txBody>
          <a:bodyPr/>
          <a:lstStyle/>
          <a:p>
            <a:r>
              <a:rPr lang="en-GB" dirty="0"/>
              <a:t>Series voltage regulator - simulations</a:t>
            </a:r>
          </a:p>
        </p:txBody>
      </p:sp>
      <p:pic>
        <p:nvPicPr>
          <p:cNvPr id="4" name="Content Placeholder 3" descr="A diagram of a pulse&#10;&#10;Description automatically generated">
            <a:extLst>
              <a:ext uri="{FF2B5EF4-FFF2-40B4-BE49-F238E27FC236}">
                <a16:creationId xmlns:a16="http://schemas.microsoft.com/office/drawing/2014/main" id="{4A73D82F-CD39-55AB-7AE1-B6113EF6F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" y="2179745"/>
            <a:ext cx="4946650" cy="223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7BB0B-1911-D84B-6FFC-2450203725FD}"/>
              </a:ext>
            </a:extLst>
          </p:cNvPr>
          <p:cNvSpPr txBox="1"/>
          <p:nvPr/>
        </p:nvSpPr>
        <p:spPr>
          <a:xfrm>
            <a:off x="63500" y="1629822"/>
            <a:ext cx="2375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Ro = 0.25</a:t>
            </a:r>
            <a:r>
              <a:rPr lang="el-GR" sz="3600" b="1" dirty="0"/>
              <a:t>Ω</a:t>
            </a:r>
            <a:endParaRPr lang="en-GB" sz="3600" b="1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A1A04818-8C0A-4EB8-7820-C9ECBD918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" y="4411139"/>
            <a:ext cx="5829300" cy="2446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352BBC-5142-2500-7E40-86BD35A2DF3B}"/>
              </a:ext>
            </a:extLst>
          </p:cNvPr>
          <p:cNvSpPr txBox="1"/>
          <p:nvPr/>
        </p:nvSpPr>
        <p:spPr>
          <a:xfrm>
            <a:off x="7067550" y="153341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Sui = 89.87</a:t>
            </a:r>
          </a:p>
        </p:txBody>
      </p:sp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D87A5509-17B3-4DA6-5940-1A1C0415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122" y="2078145"/>
            <a:ext cx="3152583" cy="2332994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A93CB8EB-AC68-3C99-A6D2-B4E19BDBD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1" y="4411139"/>
            <a:ext cx="6299199" cy="244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0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0419-F197-BEDB-DCAB-6EFFFE07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Series voltage regulator - simulations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48525-8115-04D1-0237-7D69F2D1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A4359BBE-3020-43D7-C949-BA36DE96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4" y="2251710"/>
            <a:ext cx="9402089" cy="2752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585EF-176E-07E0-DE41-79761F32B560}"/>
              </a:ext>
            </a:extLst>
          </p:cNvPr>
          <p:cNvSpPr txBox="1"/>
          <p:nvPr/>
        </p:nvSpPr>
        <p:spPr>
          <a:xfrm>
            <a:off x="691079" y="5175517"/>
            <a:ext cx="3071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err="1"/>
              <a:t>Pdmax</a:t>
            </a:r>
            <a:r>
              <a:rPr lang="en-GB" sz="3600" b="1" dirty="0"/>
              <a:t> = 1.7W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808C8-26DF-58EE-A1DE-8B9714A23EE3}"/>
              </a:ext>
            </a:extLst>
          </p:cNvPr>
          <p:cNvSpPr txBox="1"/>
          <p:nvPr/>
        </p:nvSpPr>
        <p:spPr>
          <a:xfrm>
            <a:off x="654150" y="590456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err="1"/>
              <a:t>Pdavg</a:t>
            </a:r>
            <a:r>
              <a:rPr lang="en-GB" sz="3600" b="1" dirty="0"/>
              <a:t> = 1.48W</a:t>
            </a:r>
          </a:p>
        </p:txBody>
      </p:sp>
    </p:spTree>
    <p:extLst>
      <p:ext uri="{BB962C8B-B14F-4D97-AF65-F5344CB8AC3E}">
        <p14:creationId xmlns:p14="http://schemas.microsoft.com/office/powerpoint/2010/main" val="116014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5279-6D49-3294-FE77-75A7C818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Series voltage regulator – heatsink for transistor</a:t>
            </a: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5E615BCF-4773-F5E1-F6D4-E74F940F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" y="2168414"/>
            <a:ext cx="4470218" cy="1901936"/>
          </a:xfrm>
          <a:prstGeom prst="rect">
            <a:avLst/>
          </a:prstGeom>
        </p:spPr>
      </p:pic>
      <p:pic>
        <p:nvPicPr>
          <p:cNvPr id="5" name="Picture 4" descr="A math equations and numbers&#10;&#10;Description automatically generated">
            <a:extLst>
              <a:ext uri="{FF2B5EF4-FFF2-40B4-BE49-F238E27FC236}">
                <a16:creationId xmlns:a16="http://schemas.microsoft.com/office/drawing/2014/main" id="{6F1E3BD1-9CA5-120C-A807-1CFAB7F2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884" y="1675069"/>
            <a:ext cx="3756941" cy="2484181"/>
          </a:xfrm>
          <a:prstGeom prst="rect">
            <a:avLst/>
          </a:prstGeom>
        </p:spPr>
      </p:pic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C6E5192-DE40-1083-E115-1017ECF70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7089" y="4159250"/>
            <a:ext cx="5619048" cy="21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1F9C9-4540-A42D-5BD6-166F92056BE8}"/>
              </a:ext>
            </a:extLst>
          </p:cNvPr>
          <p:cNvSpPr txBox="1"/>
          <p:nvPr/>
        </p:nvSpPr>
        <p:spPr>
          <a:xfrm>
            <a:off x="6267450" y="4643349"/>
            <a:ext cx="1187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ssistant" panose="020F0502020204030204" pitchFamily="2" charset="-79"/>
                <a:cs typeface="Assistant" panose="020F0502020204030204" pitchFamily="2" charset="-79"/>
              </a:rPr>
              <a:t>→</a:t>
            </a:r>
            <a:endParaRPr lang="en-GB" sz="6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2BC1C-3476-86C6-0C03-79D5AD5D76ED}"/>
              </a:ext>
            </a:extLst>
          </p:cNvPr>
          <p:cNvSpPr txBox="1"/>
          <p:nvPr/>
        </p:nvSpPr>
        <p:spPr>
          <a:xfrm>
            <a:off x="7883752" y="421663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507302B00000G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D88996-1D41-5566-0782-93E3DBD81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082" y="4649853"/>
            <a:ext cx="2018317" cy="20183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6E49E-B9C7-D451-DBC5-D5F7AF6D6E0B}"/>
              </a:ext>
            </a:extLst>
          </p:cNvPr>
          <p:cNvSpPr txBox="1"/>
          <p:nvPr/>
        </p:nvSpPr>
        <p:spPr>
          <a:xfrm>
            <a:off x="10083800" y="537210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Rth</a:t>
            </a:r>
            <a:r>
              <a:rPr lang="en-GB" dirty="0"/>
              <a:t> =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24 °C/W</a:t>
            </a:r>
            <a:endParaRPr lang="en-GB" dirty="0"/>
          </a:p>
        </p:txBody>
      </p:sp>
      <p:pic>
        <p:nvPicPr>
          <p:cNvPr id="3" name="Picture 2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52D7B5B9-7693-F9CF-7B55-1B2BF4859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4649" y="1591175"/>
            <a:ext cx="3594602" cy="4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2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83DB-AD10-0356-8CE2-F62A0900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98" y="-374186"/>
            <a:ext cx="10325000" cy="1442463"/>
          </a:xfrm>
        </p:spPr>
        <p:txBody>
          <a:bodyPr/>
          <a:lstStyle/>
          <a:p>
            <a:r>
              <a:rPr lang="en-GB" dirty="0"/>
              <a:t>IC voltage regulator</a:t>
            </a:r>
          </a:p>
        </p:txBody>
      </p:sp>
      <p:pic>
        <p:nvPicPr>
          <p:cNvPr id="4" name="Content Placeholder 3" descr="7805 Voltage Regulator Circuit">
            <a:extLst>
              <a:ext uri="{FF2B5EF4-FFF2-40B4-BE49-F238E27FC236}">
                <a16:creationId xmlns:a16="http://schemas.microsoft.com/office/drawing/2014/main" id="{764CC778-3479-A0CD-3953-10C404BDB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0" y="1068277"/>
            <a:ext cx="7579312" cy="56718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076444-640F-51A9-7F60-D4B9B556BDAF}"/>
              </a:ext>
            </a:extLst>
          </p:cNvPr>
          <p:cNvSpPr txBox="1"/>
          <p:nvPr/>
        </p:nvSpPr>
        <p:spPr>
          <a:xfrm>
            <a:off x="8246798" y="2519730"/>
            <a:ext cx="3696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Yellow: Bandgap reference</a:t>
            </a:r>
          </a:p>
          <a:p>
            <a:r>
              <a:rPr lang="en-GB" sz="2000" dirty="0"/>
              <a:t>Green: Start-up circuit</a:t>
            </a:r>
          </a:p>
          <a:p>
            <a:r>
              <a:rPr lang="en-GB" sz="2000" dirty="0"/>
              <a:t>Purple: Protection circuits</a:t>
            </a:r>
          </a:p>
          <a:p>
            <a:r>
              <a:rPr lang="en-GB" sz="2000" dirty="0"/>
              <a:t>Q16: controls current between</a:t>
            </a:r>
          </a:p>
          <a:p>
            <a:r>
              <a:rPr lang="en-GB" sz="2000" dirty="0"/>
              <a:t>         input and output</a:t>
            </a:r>
          </a:p>
          <a:p>
            <a:r>
              <a:rPr lang="en-GB" sz="2000" dirty="0"/>
              <a:t>Orange: Amplifier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27672-8F66-D5C8-35BC-7FC622C02587}"/>
              </a:ext>
            </a:extLst>
          </p:cNvPr>
          <p:cNvSpPr txBox="1"/>
          <p:nvPr/>
        </p:nvSpPr>
        <p:spPr>
          <a:xfrm>
            <a:off x="9101041" y="1589460"/>
            <a:ext cx="198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LM7805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F879A-26F7-9CFC-5CCF-5B9EB60016C3}"/>
              </a:ext>
            </a:extLst>
          </p:cNvPr>
          <p:cNvSpPr txBox="1"/>
          <p:nvPr/>
        </p:nvSpPr>
        <p:spPr>
          <a:xfrm>
            <a:off x="8630992" y="5055905"/>
            <a:ext cx="2365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Vin = 7.5V…20V</a:t>
            </a:r>
          </a:p>
          <a:p>
            <a:r>
              <a:rPr lang="en-GB" sz="2000" dirty="0" err="1"/>
              <a:t>Vout</a:t>
            </a:r>
            <a:r>
              <a:rPr lang="en-GB" sz="2000" dirty="0"/>
              <a:t> = 4.75V…5.25V</a:t>
            </a:r>
          </a:p>
        </p:txBody>
      </p:sp>
    </p:spTree>
    <p:extLst>
      <p:ext uri="{BB962C8B-B14F-4D97-AF65-F5344CB8AC3E}">
        <p14:creationId xmlns:p14="http://schemas.microsoft.com/office/powerpoint/2010/main" val="188857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18FA-CED7-483F-EF2C-D05AE3BE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 voltage regulator</a:t>
            </a:r>
          </a:p>
        </p:txBody>
      </p:sp>
      <p:pic>
        <p:nvPicPr>
          <p:cNvPr id="4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4259C257-F111-287B-326A-BB175BE5A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633" y="2298388"/>
            <a:ext cx="5838511" cy="3466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F3A9E0-C2E9-BA18-1368-1A7A883E98B5}"/>
              </a:ext>
            </a:extLst>
          </p:cNvPr>
          <p:cNvSpPr txBox="1"/>
          <p:nvPr/>
        </p:nvSpPr>
        <p:spPr>
          <a:xfrm>
            <a:off x="6216614" y="2436020"/>
            <a:ext cx="58766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/>
              <a:t>Decoupling capacitors</a:t>
            </a:r>
            <a:r>
              <a:rPr lang="en-GB" sz="2400" dirty="0"/>
              <a:t>: filter out the noise </a:t>
            </a:r>
          </a:p>
          <a:p>
            <a:r>
              <a:rPr lang="en-GB" sz="2400" dirty="0"/>
              <a:t>(high frequency and transient signals)</a:t>
            </a:r>
          </a:p>
          <a:p>
            <a:endParaRPr lang="en-GB" sz="2400" dirty="0"/>
          </a:p>
          <a:p>
            <a:r>
              <a:rPr lang="en-GB" sz="2400" i="1" dirty="0"/>
              <a:t>Diode: </a:t>
            </a:r>
            <a:r>
              <a:rPr lang="en-GB" sz="2400" dirty="0"/>
              <a:t>protects series pass transistor</a:t>
            </a:r>
          </a:p>
        </p:txBody>
      </p:sp>
    </p:spTree>
    <p:extLst>
      <p:ext uri="{BB962C8B-B14F-4D97-AF65-F5344CB8AC3E}">
        <p14:creationId xmlns:p14="http://schemas.microsoft.com/office/powerpoint/2010/main" val="74281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A9E0-7736-50F7-2DD1-59589F1C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 regulator - simulations</a:t>
            </a:r>
          </a:p>
        </p:txBody>
      </p:sp>
      <p:pic>
        <p:nvPicPr>
          <p:cNvPr id="7" name="Content Placeholder 6" descr="A screen shot of a graph&#10;&#10;Description automatically generated">
            <a:extLst>
              <a:ext uri="{FF2B5EF4-FFF2-40B4-BE49-F238E27FC236}">
                <a16:creationId xmlns:a16="http://schemas.microsoft.com/office/drawing/2014/main" id="{9F648C38-BE9E-71E4-A3CF-E03AEDB8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0" y="3043237"/>
            <a:ext cx="5693196" cy="3736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187C78-87D1-240A-72DE-8593DF98C61C}"/>
              </a:ext>
            </a:extLst>
          </p:cNvPr>
          <p:cNvSpPr txBox="1"/>
          <p:nvPr/>
        </p:nvSpPr>
        <p:spPr>
          <a:xfrm>
            <a:off x="1450182" y="248602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Sui = 2000000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C4B9720-9DC4-4D42-FAD0-09AA26912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06" y="3115637"/>
            <a:ext cx="6427151" cy="3663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ADA211-90D4-B3EF-4A9F-68C69A3EB12A}"/>
              </a:ext>
            </a:extLst>
          </p:cNvPr>
          <p:cNvSpPr txBox="1"/>
          <p:nvPr/>
        </p:nvSpPr>
        <p:spPr>
          <a:xfrm>
            <a:off x="8039101" y="2486025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 = 0.0008</a:t>
            </a:r>
            <a:r>
              <a:rPr lang="el-GR" sz="2400" dirty="0"/>
              <a:t>Ω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4914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362-8CA3-C57D-F40E-7FE0FA03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DC-DC step-down Buck converter</a:t>
            </a:r>
          </a:p>
        </p:txBody>
      </p:sp>
      <p:pic>
        <p:nvPicPr>
          <p:cNvPr id="4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FF7F5046-F1C8-D6A0-46F7-12F7DBE26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640" y="2168414"/>
            <a:ext cx="6453056" cy="233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EBDD5-AC42-CF0F-3D2C-771FA2C3D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40" y="2088096"/>
            <a:ext cx="3101839" cy="1442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733A70-114B-A7B3-C321-A1DE2D0B9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840" y="3429000"/>
            <a:ext cx="2582637" cy="1113206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C69C6588-104F-B5A2-3E76-8A5C5F82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79" y="4286577"/>
            <a:ext cx="3466863" cy="233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66121-8A3D-0839-5591-668B1B2F1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381" y="4689587"/>
            <a:ext cx="2863997" cy="622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6EA7E5-9437-4065-7948-02436E93D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043" y="5311919"/>
            <a:ext cx="2746551" cy="459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8C5A5-7E67-9177-64D1-EB968CD13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4504" y="5812784"/>
            <a:ext cx="3511730" cy="768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F66E00-C137-AE95-C32F-37835F91A9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6234" y="5090718"/>
            <a:ext cx="2724290" cy="81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4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FDDD-7719-D973-AF95-46B0F8C6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29" y="-216128"/>
            <a:ext cx="10325000" cy="1442463"/>
          </a:xfrm>
        </p:spPr>
        <p:txBody>
          <a:bodyPr/>
          <a:lstStyle/>
          <a:p>
            <a:r>
              <a:rPr lang="en-GB" dirty="0"/>
              <a:t>DC-DC step-down Buck converter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87F169-343D-AFA3-960A-C49A12B33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2008" y="1204558"/>
            <a:ext cx="4513008" cy="41150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33E7E-9BDD-BE8D-6AD8-B6178595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5" y="5581819"/>
            <a:ext cx="5046423" cy="1276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9CD57-9546-13FC-0CA6-12AF8D38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8" y="1349499"/>
            <a:ext cx="6902587" cy="3396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0C307D-59D1-FD69-0E5E-2C40A780958E}"/>
              </a:ext>
            </a:extLst>
          </p:cNvPr>
          <p:cNvSpPr txBox="1"/>
          <p:nvPr/>
        </p:nvSpPr>
        <p:spPr>
          <a:xfrm>
            <a:off x="6609455" y="3209606"/>
            <a:ext cx="65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  <a:r>
              <a:rPr lang="en-GB" sz="3600" dirty="0">
                <a:latin typeface="Assistant" pitchFamily="2" charset="-79"/>
                <a:cs typeface="Assistant" pitchFamily="2" charset="-79"/>
              </a:rPr>
              <a:t>→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6432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52DD-FB7F-6D6A-B1B3-E2F9B21A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DC-DC step-down Buck converter – inductor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F7BF2-9F02-0222-7101-F4C92502D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68414"/>
            <a:ext cx="7046899" cy="35064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BDC0-0FD7-CF5B-F09D-D054B7B0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99" y="2580569"/>
            <a:ext cx="4949722" cy="2776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CA8F38-A9CB-7700-0BE1-289DB88B41E0}"/>
              </a:ext>
            </a:extLst>
          </p:cNvPr>
          <p:cNvSpPr txBox="1"/>
          <p:nvPr/>
        </p:nvSpPr>
        <p:spPr>
          <a:xfrm>
            <a:off x="926674" y="6216693"/>
            <a:ext cx="797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Chosen inductor: 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PA2729.443NL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(44μH and maximum saturation current of 7.3A 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76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Light blue 3D cubes suspended on the air with a dark blue 3D cube on the surface">
            <a:extLst>
              <a:ext uri="{FF2B5EF4-FFF2-40B4-BE49-F238E27FC236}">
                <a16:creationId xmlns:a16="http://schemas.microsoft.com/office/drawing/2014/main" id="{C64FFF58-7448-2BDE-B195-6E455FCA0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86FCB15-7F30-4453-B0F7-4BEB5EB6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7FF6A1-5529-4745-8840-FDFB9CF2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D5344A-2D09-4646-B218-0884CAAAE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88AA05E-54CF-40DF-89D5-6E191DC0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46F284F-3157-49A5-8DA6-BF205C574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5751065-B160-4925-846B-A6D588840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4E1489A-F3EF-42BF-84CB-6BB9203D6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38BC36-8129-4866-9D4A-F966FB592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F2BC849-BEF7-4E50-9A60-48119FBD1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DCB4417-C230-4602-AB86-2269C3EA1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0E9A4F-55AE-45D6-B44E-05A490A6C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7BBCCD-A1AE-4BFA-80F7-46BE8098A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F8B2CF2-81C9-4A74-A490-2BD6CD3B1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5DCB727-D275-4817-B971-D9BB4F5B7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A80A43-0A4B-47A9-897D-3250BB719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CAC5A38-B877-4D02-9F87-FBB869B59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32F9102-545F-491E-B1B4-2263E5F8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FE5AF7E-DC93-4AC8-A2E8-757DE86C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E45B1B-C6E0-4BEA-B1E7-336F18C6C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CED6DF-BA5E-4A18-83F7-81BAA16C7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C403-CCA8-4F3C-B05E-41B2D4D9C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E90276-C421-4004-A8A9-D20FA899B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5363102-1D9A-462A-B5E2-8D3018B9A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878078-BE67-48E4-A68A-38037316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F129970-7AA8-4010-BAA9-250B29411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517EE9A-5ABB-4AAE-B1C1-BC4082C54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29B555D-24AD-4FD6-8248-9ED911F7C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3D64E16-87AC-4CE5-866C-6B59AD5F0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483F33-5BEF-4FE4-99FF-136332EFB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4747797-C3EA-43C3-B21A-68EE6961F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36F2F3-4904-4675-9844-8913BAB9F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E33543B-C412-47F5-A29B-84867FDB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lowchart: Document 78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42B80-3048-105C-0364-89A879EE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6" y="3124200"/>
            <a:ext cx="4425272" cy="2473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Block diagram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EA575CC3-9094-1E44-6E8F-2891830E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73" y="1002335"/>
            <a:ext cx="7480508" cy="45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7AFC-9292-6BF3-2BC6-0E12E5BF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DC-DC step-down Buck converter – transistor and diode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D925C0-1871-E1C3-45B0-60F9FF670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535" y="2639902"/>
            <a:ext cx="4242018" cy="23242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D228C-BD16-E833-5148-0414438F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74" y="4889519"/>
            <a:ext cx="3994355" cy="1524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4E5C1-67CA-D76F-6CC1-F05DEE20C147}"/>
              </a:ext>
            </a:extLst>
          </p:cNvPr>
          <p:cNvSpPr txBox="1"/>
          <p:nvPr/>
        </p:nvSpPr>
        <p:spPr>
          <a:xfrm>
            <a:off x="1293521" y="2178237"/>
            <a:ext cx="172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Transistor: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E8CBA-F16E-798F-5864-1E13D20B3CFE}"/>
              </a:ext>
            </a:extLst>
          </p:cNvPr>
          <p:cNvSpPr txBox="1"/>
          <p:nvPr/>
        </p:nvSpPr>
        <p:spPr>
          <a:xfrm>
            <a:off x="7211581" y="2071634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Diode: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36E4D2-22A3-EF4E-3CDE-F0691A5A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897" y="2341542"/>
            <a:ext cx="4165814" cy="2381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31FC2-131F-09BD-883F-148920A31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24" y="4800913"/>
            <a:ext cx="3811587" cy="1746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1BA7A-9847-2F4B-4E61-9E440457DB46}"/>
              </a:ext>
            </a:extLst>
          </p:cNvPr>
          <p:cNvSpPr txBox="1"/>
          <p:nvPr/>
        </p:nvSpPr>
        <p:spPr>
          <a:xfrm>
            <a:off x="104328" y="6362984"/>
            <a:ext cx="652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Chosen transistor: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BSC093N04LS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VDSmax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=40V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IDSmax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=13A)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CE2CF-5C87-BA06-E577-C9481E4703E4}"/>
              </a:ext>
            </a:extLst>
          </p:cNvPr>
          <p:cNvSpPr txBox="1"/>
          <p:nvPr/>
        </p:nvSpPr>
        <p:spPr>
          <a:xfrm>
            <a:off x="7000523" y="6413597"/>
            <a:ext cx="530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Chosen diode: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B530C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Idavgmax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=5A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Urmax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=30V)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06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7228-2831-DC6D-020F-4991F210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DC-DC step-down Buck converter – capacitor design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894E03-D0BA-0035-B798-BB2ADF8A5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79" y="2346316"/>
            <a:ext cx="6581259" cy="284719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0EFBCA-604C-E3F2-84FF-BE188B48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19" y="2067710"/>
            <a:ext cx="4652327" cy="1289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5FE47-2937-F923-CD7F-C4C2B2C70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394" y="3429000"/>
            <a:ext cx="5493027" cy="2712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E55385-6BA7-05FD-CB8B-49DC74D67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03" y="5668149"/>
            <a:ext cx="3314870" cy="736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CAC317-E97D-2204-994F-E415BEF73748}"/>
              </a:ext>
            </a:extLst>
          </p:cNvPr>
          <p:cNvSpPr txBox="1"/>
          <p:nvPr/>
        </p:nvSpPr>
        <p:spPr>
          <a:xfrm>
            <a:off x="1231671" y="6337932"/>
            <a:ext cx="719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Chosen capacitor: 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50ZLJ560M12.5X20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Umax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=50V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IRMSmax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=1.26A)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380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728F-6247-1B16-0555-1451B3F01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-81139"/>
            <a:ext cx="10325000" cy="1442463"/>
          </a:xfrm>
        </p:spPr>
        <p:txBody>
          <a:bodyPr/>
          <a:lstStyle/>
          <a:p>
            <a:r>
              <a:rPr lang="en-GB" dirty="0"/>
              <a:t>DC-DC step-down Buck converter –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9249-C3E6-C7F3-0931-B896E34A4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Iout</a:t>
            </a:r>
            <a:endParaRPr lang="en-GB" dirty="0"/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8011B0DD-3316-08F0-ECD4-193B89A1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7473"/>
            <a:ext cx="6522244" cy="3352113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27E7E51B-331C-8038-84A0-1BBD16F7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77" y="787670"/>
            <a:ext cx="5785122" cy="3901916"/>
          </a:xfrm>
          <a:prstGeom prst="rect">
            <a:avLst/>
          </a:prstGeom>
        </p:spPr>
      </p:pic>
      <p:pic>
        <p:nvPicPr>
          <p:cNvPr id="6" name="Picture 5" descr="A green line on a white background&#10;&#10;Description automatically generated">
            <a:extLst>
              <a:ext uri="{FF2B5EF4-FFF2-40B4-BE49-F238E27FC236}">
                <a16:creationId xmlns:a16="http://schemas.microsoft.com/office/drawing/2014/main" id="{17AB7120-C1EF-8C20-62D3-FBAF66D3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3" y="4689586"/>
            <a:ext cx="6266180" cy="2071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D27196-4FB6-9774-E139-29AA99037BA6}"/>
              </a:ext>
            </a:extLst>
          </p:cNvPr>
          <p:cNvSpPr txBox="1"/>
          <p:nvPr/>
        </p:nvSpPr>
        <p:spPr>
          <a:xfrm>
            <a:off x="9179719" y="4773856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Vout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CCA2A-2684-C820-AAA6-3CB15AA4A351}"/>
              </a:ext>
            </a:extLst>
          </p:cNvPr>
          <p:cNvSpPr txBox="1"/>
          <p:nvPr/>
        </p:nvSpPr>
        <p:spPr>
          <a:xfrm>
            <a:off x="6448786" y="5552386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IS</a:t>
            </a:r>
          </a:p>
        </p:txBody>
      </p:sp>
    </p:spTree>
    <p:extLst>
      <p:ext uri="{BB962C8B-B14F-4D97-AF65-F5344CB8AC3E}">
        <p14:creationId xmlns:p14="http://schemas.microsoft.com/office/powerpoint/2010/main" val="49508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589B-B621-ADE3-58EC-E8C43B35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DC-DC step-down Buck converter –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CF87-4494-C77C-56DA-B5307F9C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17689C-F0B2-0BD0-E56B-DAEECFDC3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664"/>
            <a:ext cx="5805487" cy="332986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342971-2FE2-3712-D8B2-8618D187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7" y="2013664"/>
            <a:ext cx="6386513" cy="3329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588F88-4DA3-C76D-C786-3B427F61A698}"/>
              </a:ext>
            </a:extLst>
          </p:cNvPr>
          <p:cNvSpPr txBox="1"/>
          <p:nvPr/>
        </p:nvSpPr>
        <p:spPr>
          <a:xfrm>
            <a:off x="1493044" y="5515243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UT (blue)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A6832-AED2-2DB2-47FC-17937EC6B9AC}"/>
              </a:ext>
            </a:extLst>
          </p:cNvPr>
          <p:cNvSpPr txBox="1"/>
          <p:nvPr/>
        </p:nvSpPr>
        <p:spPr>
          <a:xfrm>
            <a:off x="7989094" y="5448295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IT (blue)</a:t>
            </a:r>
          </a:p>
        </p:txBody>
      </p:sp>
    </p:spTree>
    <p:extLst>
      <p:ext uri="{BB962C8B-B14F-4D97-AF65-F5344CB8AC3E}">
        <p14:creationId xmlns:p14="http://schemas.microsoft.com/office/powerpoint/2010/main" val="2555945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589B-B621-ADE3-58EC-E8C43B35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DC-DC step-down Buck converter –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CF87-4494-C77C-56DA-B5307F9C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88F88-4DA3-C76D-C786-3B427F61A698}"/>
              </a:ext>
            </a:extLst>
          </p:cNvPr>
          <p:cNvSpPr txBox="1"/>
          <p:nvPr/>
        </p:nvSpPr>
        <p:spPr>
          <a:xfrm>
            <a:off x="1493044" y="5515243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UD (blue)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A6832-AED2-2DB2-47FC-17937EC6B9AC}"/>
              </a:ext>
            </a:extLst>
          </p:cNvPr>
          <p:cNvSpPr txBox="1"/>
          <p:nvPr/>
        </p:nvSpPr>
        <p:spPr>
          <a:xfrm>
            <a:off x="7989094" y="5448295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 (blue)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AABE4A7-BE19-6F12-952D-FBBA50E3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8414"/>
            <a:ext cx="6247377" cy="317511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F1958E9-405C-E163-E7C3-5D218096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377" y="2168414"/>
            <a:ext cx="5944623" cy="31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7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589B-B621-ADE3-58EC-E8C43B35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DC-DC step-down Buck converter –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CF87-4494-C77C-56DA-B5307F9C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88F88-4DA3-C76D-C786-3B427F61A698}"/>
              </a:ext>
            </a:extLst>
          </p:cNvPr>
          <p:cNvSpPr txBox="1"/>
          <p:nvPr/>
        </p:nvSpPr>
        <p:spPr>
          <a:xfrm>
            <a:off x="1493044" y="5515243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A6832-AED2-2DB2-47FC-17937EC6B9AC}"/>
              </a:ext>
            </a:extLst>
          </p:cNvPr>
          <p:cNvSpPr txBox="1"/>
          <p:nvPr/>
        </p:nvSpPr>
        <p:spPr>
          <a:xfrm>
            <a:off x="7989094" y="5448295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29723D-477D-7473-B0E2-6F1E9A66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082"/>
            <a:ext cx="5971215" cy="3350213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6FDCB7-589D-F20F-04F0-AE58197E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15" y="2168414"/>
            <a:ext cx="6220785" cy="327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28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589B-B621-ADE3-58EC-E8C43B35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DC-DC step-down Buck converter –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CF87-4494-C77C-56DA-B5307F9C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88F88-4DA3-C76D-C786-3B427F61A698}"/>
              </a:ext>
            </a:extLst>
          </p:cNvPr>
          <p:cNvSpPr txBox="1"/>
          <p:nvPr/>
        </p:nvSpPr>
        <p:spPr>
          <a:xfrm>
            <a:off x="5853579" y="5497536"/>
            <a:ext cx="51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IC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568686-C680-A466-A500-194CEE64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47" y="2168414"/>
            <a:ext cx="6732905" cy="33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51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C893-CD75-12EF-5B30-2DE8DFC4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rectifier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C5FE9-70B8-2C11-D998-1FDE3E378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Functioning: </a:t>
            </a:r>
          </a:p>
          <a:p>
            <a:r>
              <a:rPr lang="en-GB" dirty="0"/>
              <a:t>D1, D4 conduct on the positive alternance of Vin</a:t>
            </a:r>
          </a:p>
          <a:p>
            <a:r>
              <a:rPr lang="en-GB" dirty="0"/>
              <a:t>D2, D3 on the negative alternance</a:t>
            </a:r>
          </a:p>
          <a:p>
            <a:r>
              <a:rPr lang="en-GB" dirty="0"/>
              <a:t>C reduces the ripple </a:t>
            </a: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73DAFF63-4145-4745-AB41-0BC22059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51" y="157004"/>
            <a:ext cx="5731510" cy="2243455"/>
          </a:xfrm>
          <a:prstGeom prst="rect">
            <a:avLst/>
          </a:prstGeom>
        </p:spPr>
      </p:pic>
      <p:pic>
        <p:nvPicPr>
          <p:cNvPr id="5" name="Picture 4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D4B794F1-5C30-E5C5-914B-4EB8D00B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031" y="4103349"/>
            <a:ext cx="5393164" cy="1387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7F11D2-7F03-D552-6A38-35DD137A7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12" y="2383407"/>
            <a:ext cx="2952750" cy="150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F73664-D385-1D4A-21A7-AF90BA62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6" y="4457542"/>
            <a:ext cx="5160169" cy="12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4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6BE8-CF85-51DE-929B-D39B2820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rectifier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4106A-A0EE-5504-2057-89693008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Maximum voltage ripple of 1V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FE01A-337F-C823-98C7-CEC36D25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710907"/>
            <a:ext cx="4000499" cy="4058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4D9A1-61A8-8EF9-FF32-84F69990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645" y="2890220"/>
            <a:ext cx="6012655" cy="272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FE0B-D6BA-1ACB-1762-654ABD75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rectifier -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D265-9395-84DC-FBB3-F0B4ED359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3195121" cy="3564436"/>
          </a:xfrm>
        </p:spPr>
        <p:txBody>
          <a:bodyPr/>
          <a:lstStyle/>
          <a:p>
            <a:r>
              <a:rPr lang="en-GB" dirty="0"/>
              <a:t>Transformer: 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VPP20-1500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2C3D9-D26E-FB12-60C0-23EEDFD8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64" y="3849028"/>
            <a:ext cx="2531269" cy="25312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73EE18-E439-3E28-63B9-7A48C4141943}"/>
              </a:ext>
            </a:extLst>
          </p:cNvPr>
          <p:cNvSpPr txBox="1">
            <a:spLocks/>
          </p:cNvSpPr>
          <p:nvPr/>
        </p:nvSpPr>
        <p:spPr>
          <a:xfrm>
            <a:off x="4201041" y="2317103"/>
            <a:ext cx="3195121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Diodes: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1N4001</a:t>
            </a:r>
            <a:endParaRPr lang="en-US" sz="1800" b="1" dirty="0">
              <a:solidFill>
                <a:srgbClr val="22222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URRm</a:t>
            </a:r>
            <a:r>
              <a:rPr lang="en-US" sz="1800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50V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Idmax</a:t>
            </a:r>
            <a:r>
              <a:rPr lang="en-US" sz="1800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30A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Iavg</a:t>
            </a:r>
            <a:r>
              <a:rPr lang="en-US" sz="1800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&lt;1A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78485-571A-0A2B-23F9-21F3CC49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669" y="4122349"/>
            <a:ext cx="2350325" cy="23503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134309-6A70-B065-34DE-6FF913CC7C4D}"/>
              </a:ext>
            </a:extLst>
          </p:cNvPr>
          <p:cNvSpPr txBox="1">
            <a:spLocks/>
          </p:cNvSpPr>
          <p:nvPr/>
        </p:nvSpPr>
        <p:spPr>
          <a:xfrm>
            <a:off x="7711003" y="2317103"/>
            <a:ext cx="4241511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Capacitors: 7x 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EKYC250ELL202MK20S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(2mF)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 1x 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25ZLQ1800MEFC12.5X20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(1.8mF)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A8493-C3A9-4EFC-6305-1214525F1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263" y="3988497"/>
            <a:ext cx="2417251" cy="2417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E8C5B2-055A-8AE6-60A0-D9FD11A3B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68" y="4099321"/>
            <a:ext cx="2479595" cy="24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3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A5E2-A056-FD1E-A9C2-46B914E9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rectifier -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B6558-5CD5-05D9-BA07-06A690FAEE17}"/>
              </a:ext>
            </a:extLst>
          </p:cNvPr>
          <p:cNvSpPr txBox="1"/>
          <p:nvPr/>
        </p:nvSpPr>
        <p:spPr>
          <a:xfrm>
            <a:off x="6319532" y="2760395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Voltage ripple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B542-2F11-BF4A-1E1C-72B5A2C3AF85}"/>
              </a:ext>
            </a:extLst>
          </p:cNvPr>
          <p:cNvSpPr txBox="1"/>
          <p:nvPr/>
        </p:nvSpPr>
        <p:spPr>
          <a:xfrm>
            <a:off x="6319532" y="540269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IDmax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E6363-1628-2C02-F231-223E52F51CD3}"/>
              </a:ext>
            </a:extLst>
          </p:cNvPr>
          <p:cNvSpPr txBox="1"/>
          <p:nvPr/>
        </p:nvSpPr>
        <p:spPr>
          <a:xfrm>
            <a:off x="8815841" y="5218032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power</a:t>
            </a:r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7826470D-2DD9-6259-C637-9DED02EC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171" y="0"/>
            <a:ext cx="5118829" cy="253110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CA8EA2-29E6-1C4D-5A51-CA2606066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3282AEBC-F653-15C7-0685-D7D7C024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" y="2093674"/>
            <a:ext cx="6326775" cy="1994481"/>
          </a:xfrm>
          <a:prstGeom prst="rect">
            <a:avLst/>
          </a:prstGeom>
        </p:spPr>
      </p:pic>
      <p:pic>
        <p:nvPicPr>
          <p:cNvPr id="14" name="Picture 13" descr="A screen shot of a graph&#10;&#10;Description automatically generated">
            <a:extLst>
              <a:ext uri="{FF2B5EF4-FFF2-40B4-BE49-F238E27FC236}">
                <a16:creationId xmlns:a16="http://schemas.microsoft.com/office/drawing/2014/main" id="{93BD7D2F-C5DA-F88F-415F-45007241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" y="4259873"/>
            <a:ext cx="6400937" cy="231237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3CBAAA1-E627-D260-39A0-8B1FD9D0E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819" y="3192554"/>
            <a:ext cx="5635396" cy="199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2DFD-BFF5-1968-2629-67593094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Series voltage regulator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6F618-E321-7BCC-8200-A57DE2D3A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43B74C5F-0EA1-4A72-75F1-AD0FA33C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22" y="2090100"/>
            <a:ext cx="5306528" cy="3564436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2CDBA09-01CA-CF3F-88B3-40179B25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4" y="2340131"/>
            <a:ext cx="3231989" cy="30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5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967D-B0AC-99C4-3E8E-7A861AAF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Series voltage regulator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29E6-876E-1850-CDA9-683FB501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3073399" cy="3564436"/>
          </a:xfrm>
        </p:spPr>
        <p:txBody>
          <a:bodyPr/>
          <a:lstStyle/>
          <a:p>
            <a:r>
              <a:rPr lang="en-GB" dirty="0"/>
              <a:t>For the transistor: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69E6308-4109-4262-E129-D1D3629C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1" y="2772508"/>
            <a:ext cx="3528342" cy="2091214"/>
          </a:xfrm>
          <a:prstGeom prst="rect">
            <a:avLst/>
          </a:prstGeom>
        </p:spPr>
      </p:pic>
      <p:pic>
        <p:nvPicPr>
          <p:cNvPr id="5" name="Picture 4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C24BBFA8-00E3-FD28-EC97-A12C043D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3" y="4905898"/>
            <a:ext cx="2271186" cy="15190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08ECB7-62FD-8B55-F918-8FD39AE1560C}"/>
              </a:ext>
            </a:extLst>
          </p:cNvPr>
          <p:cNvSpPr txBox="1">
            <a:spLocks/>
          </p:cNvSpPr>
          <p:nvPr/>
        </p:nvSpPr>
        <p:spPr>
          <a:xfrm>
            <a:off x="4316879" y="2340131"/>
            <a:ext cx="3073399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For the Zener diode:</a:t>
            </a:r>
          </a:p>
        </p:txBody>
      </p:sp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69F57A23-DC1C-1A2B-1D3D-39EA15416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154" y="2772508"/>
            <a:ext cx="3361691" cy="101367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0017A2-0178-C1EE-C699-7CD3AE15C26B}"/>
              </a:ext>
            </a:extLst>
          </p:cNvPr>
          <p:cNvSpPr txBox="1">
            <a:spLocks/>
          </p:cNvSpPr>
          <p:nvPr/>
        </p:nvSpPr>
        <p:spPr>
          <a:xfrm>
            <a:off x="7875120" y="2392519"/>
            <a:ext cx="3073399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Chosen components: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AC1C-6B9F-5ACC-B583-4E6AAEE8DDBC}"/>
              </a:ext>
            </a:extLst>
          </p:cNvPr>
          <p:cNvSpPr txBox="1"/>
          <p:nvPr/>
        </p:nvSpPr>
        <p:spPr>
          <a:xfrm>
            <a:off x="8065920" y="2725391"/>
            <a:ext cx="6111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BD135-16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86772B-3364-098B-1987-AE3B4429670E}"/>
              </a:ext>
            </a:extLst>
          </p:cNvPr>
          <p:cNvSpPr txBox="1"/>
          <p:nvPr/>
        </p:nvSpPr>
        <p:spPr>
          <a:xfrm>
            <a:off x="8037914" y="4679056"/>
            <a:ext cx="709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BZX84C13VLY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43CFD9-7A0C-6A27-964A-568B120D2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819" y="2970662"/>
            <a:ext cx="1816100" cy="1362075"/>
          </a:xfrm>
          <a:prstGeom prst="rect">
            <a:avLst/>
          </a:prstGeom>
        </p:spPr>
      </p:pic>
      <p:pic>
        <p:nvPicPr>
          <p:cNvPr id="1026" name="Picture 2" descr="BZX84C13VLT116 ROHM Semiconductor | Mouser">
            <a:extLst>
              <a:ext uri="{FF2B5EF4-FFF2-40B4-BE49-F238E27FC236}">
                <a16:creationId xmlns:a16="http://schemas.microsoft.com/office/drawing/2014/main" id="{498E5FF6-D225-7CDB-4B17-862509355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582" y="471049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43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B202-CA57-B5CF-A443-27483E56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Series voltage regulator - design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CCCABD0-5780-A87A-3CD2-502AE777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2168414"/>
            <a:ext cx="5754371" cy="421941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EB309F-1FB7-799C-D2C0-D8E733488A9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164263" y="2276475"/>
            <a:ext cx="5844858" cy="356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Internal resistance Zener diode:</a:t>
            </a:r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DA8EDD3F-D2C7-0400-2489-AF8AA0160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34" y="2696901"/>
            <a:ext cx="2344420" cy="21431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28ECF77-E1CF-ACD5-3340-825FB452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238" y="4894057"/>
            <a:ext cx="6132512" cy="1868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5A2B19-18A9-8D9A-D214-2BEE4723A48B}"/>
              </a:ext>
            </a:extLst>
          </p:cNvPr>
          <p:cNvSpPr txBox="1"/>
          <p:nvPr/>
        </p:nvSpPr>
        <p:spPr>
          <a:xfrm>
            <a:off x="9150350" y="358775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RZ=0.95</a:t>
            </a:r>
            <a:r>
              <a:rPr lang="el-GR" dirty="0"/>
              <a:t>Ω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791412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RightStep">
      <a:dk1>
        <a:srgbClr val="000000"/>
      </a:dk1>
      <a:lt1>
        <a:srgbClr val="FFFFFF"/>
      </a:lt1>
      <a:dk2>
        <a:srgbClr val="3F2441"/>
      </a:dk2>
      <a:lt2>
        <a:srgbClr val="E8E2E2"/>
      </a:lt2>
      <a:accent1>
        <a:srgbClr val="81A8AB"/>
      </a:accent1>
      <a:accent2>
        <a:srgbClr val="7F9EBA"/>
      </a:accent2>
      <a:accent3>
        <a:srgbClr val="969BC6"/>
      </a:accent3>
      <a:accent4>
        <a:srgbClr val="917FBA"/>
      </a:accent4>
      <a:accent5>
        <a:srgbClr val="B792C4"/>
      </a:accent5>
      <a:accent6>
        <a:srgbClr val="BA7FB1"/>
      </a:accent6>
      <a:hlink>
        <a:srgbClr val="AE6D69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532</Words>
  <Application>Microsoft Office PowerPoint</Application>
  <PresentationFormat>Widescreen</PresentationFormat>
  <Paragraphs>101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Assistant</vt:lpstr>
      <vt:lpstr>Calibri</vt:lpstr>
      <vt:lpstr>Grandview</vt:lpstr>
      <vt:lpstr>Wingdings</vt:lpstr>
      <vt:lpstr>CosineVTI</vt:lpstr>
      <vt:lpstr>Power supply</vt:lpstr>
      <vt:lpstr>Block diagram</vt:lpstr>
      <vt:lpstr>The rectifier</vt:lpstr>
      <vt:lpstr>The rectifier - design</vt:lpstr>
      <vt:lpstr>The rectifier - components</vt:lpstr>
      <vt:lpstr>The rectifier - simulation</vt:lpstr>
      <vt:lpstr>Series voltage regulator</vt:lpstr>
      <vt:lpstr>Series voltage regulator - design</vt:lpstr>
      <vt:lpstr>Series voltage regulator - design</vt:lpstr>
      <vt:lpstr>Series voltage regulator - design</vt:lpstr>
      <vt:lpstr>Series voltage regulator - simulations</vt:lpstr>
      <vt:lpstr>Series voltage regulator - simulations</vt:lpstr>
      <vt:lpstr>Series voltage regulator – heatsink for transistor</vt:lpstr>
      <vt:lpstr>IC voltage regulator</vt:lpstr>
      <vt:lpstr>IC voltage regulator</vt:lpstr>
      <vt:lpstr>IC regulator - simulations</vt:lpstr>
      <vt:lpstr>DC-DC step-down Buck converter</vt:lpstr>
      <vt:lpstr>DC-DC step-down Buck converter</vt:lpstr>
      <vt:lpstr>DC-DC step-down Buck converter – inductor design</vt:lpstr>
      <vt:lpstr>DC-DC step-down Buck converter – transistor and diode design</vt:lpstr>
      <vt:lpstr>DC-DC step-down Buck converter – capacitor design</vt:lpstr>
      <vt:lpstr>DC-DC step-down Buck converter – simulations</vt:lpstr>
      <vt:lpstr>DC-DC step-down Buck converter – simulations</vt:lpstr>
      <vt:lpstr>DC-DC step-down Buck converter – simulations</vt:lpstr>
      <vt:lpstr>DC-DC step-down Buck converter – simulations</vt:lpstr>
      <vt:lpstr>DC-DC step-down Buck converter – simulations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supply</dc:title>
  <dc:creator>Vlad Veliciu</dc:creator>
  <cp:lastModifiedBy>Vlad Veliciu</cp:lastModifiedBy>
  <cp:revision>29</cp:revision>
  <dcterms:created xsi:type="dcterms:W3CDTF">2023-11-08T08:46:59Z</dcterms:created>
  <dcterms:modified xsi:type="dcterms:W3CDTF">2023-12-20T20:38:24Z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2023-11-08T08:49:30Z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ff62c444-3cfe-45d0-93a0-2353a2601836</vt:lpwstr>
  </property>
  <property fmtid="{D5CDD505-2E9C-101B-9397-08002B2CF9AE}" pid="8" name="MSIP_Label_5b58b62f-6f94-46bd-8089-18e64b0a9abb_ContentBits">
    <vt:lpwstr>0</vt:lpwstr>
  </property>
</Properties>
</file>